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79" r:id="rId4"/>
    <p:sldId id="263" r:id="rId5"/>
    <p:sldId id="262" r:id="rId6"/>
    <p:sldId id="266" r:id="rId7"/>
    <p:sldId id="269" r:id="rId8"/>
    <p:sldId id="270" r:id="rId9"/>
    <p:sldId id="271" r:id="rId10"/>
    <p:sldId id="274" r:id="rId11"/>
    <p:sldId id="276" r:id="rId12"/>
    <p:sldId id="277" r:id="rId13"/>
    <p:sldId id="281" r:id="rId14"/>
    <p:sldId id="284" r:id="rId15"/>
    <p:sldId id="286" r:id="rId16"/>
    <p:sldId id="289" r:id="rId17"/>
    <p:sldId id="29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9FA"/>
    <a:srgbClr val="EAF3FA"/>
    <a:srgbClr val="FFFFFF"/>
    <a:srgbClr val="E4AB43"/>
    <a:srgbClr val="306F8F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13" autoAdjust="0"/>
    <p:restoredTop sz="94660"/>
  </p:normalViewPr>
  <p:slideViewPr>
    <p:cSldViewPr snapToGrid="0">
      <p:cViewPr>
        <p:scale>
          <a:sx n="100" d="100"/>
          <a:sy n="100" d="100"/>
        </p:scale>
        <p:origin x="7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393A5-E67C-4B52-BC6A-4103EEF6803F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219B97-7F26-4A03-88A1-AF29C0E958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8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219B97-7F26-4A03-88A1-AF29C0E958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679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219B97-7F26-4A03-88A1-AF29C0E958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1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0B86-4312-FD79-EEBD-218772A1F1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CAEC8C-86C3-0D62-AF12-06EA887170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BA18D-AB21-1E7C-8737-1037512A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033F4F-0C02-A569-CA99-CBE39E258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70116-B216-0A6E-69BB-6537512EE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40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63DD1-2546-81E7-AD2A-0A71BA924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0EE0DC-3B82-C4A3-1F7C-5D46AAF84C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5011C-C4E6-69D3-5B32-DCC69FE02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EFA9A-A297-8C77-ECF4-EED1DB9EA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1D1F2-0B96-53A7-ADAC-71C505CFB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324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565730-4CDE-6D27-3C10-87347FD44A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874F1E-A188-E9AA-AD6F-4B76F7309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16A2B-D0FD-AABE-FD4D-183211137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9E28-C17C-46CE-39FC-F388942EA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F2B68-8254-F85B-45C2-9418C5A3D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21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713A9-8AE9-E775-7D8B-FD5A0FF12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727EB-F44E-7D32-E78A-1F464E9A6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C8BE1-B2B0-51AF-FADE-AEDC84295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987CC-F23B-ABFF-3824-076468040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842F1-BDA3-1780-E5B9-28CD43123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58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E4889-2A6C-255D-236F-663E8CF1F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3A5E6-88BF-BD0D-D3A0-18CA2CC2C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683FEC-0155-920F-AFFE-9CE9343B0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8FF6F-CB35-3BC6-533A-B4166CD24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4632E-A135-A091-352A-CE17F2899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18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FE8E7-191A-E29E-F041-2D11C8131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87B90-E211-672A-D105-C14097B2D6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AFEE51-26F3-3B12-95C5-E90810C2D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048AB1-92D4-0AF9-E5E1-752061C96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3287F-E993-6651-85CB-095A8B915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92233A-C963-DE51-B88F-0EB0853C3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9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2CD44-2FE0-B805-338C-4B66548C7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9F9E7-B9C0-8B0B-C659-89A22A57D1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C124AE-66A4-8F66-562F-23F328CA14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0F245A-071E-AB79-08A0-DFD84B83E7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40A956-F8D0-2457-6F02-DB1BCF2E3D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C19662-83A7-FD53-F3D0-CA7082C67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0DFE23-AF38-C707-C21B-62995A110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93DC66-942F-B880-F524-D30C2E0B4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1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E24DF-A9F3-12B3-60F1-2CCEC7DC2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5757FF-B2F6-CA4D-9958-1E379FB79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CD49D1-E55D-0A97-1AA9-AC3526DEA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E3925C-820A-94E3-8A18-D8452A9E6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929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1EAE0F-03F1-BE78-024F-8AD886979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8AA7DD-FA8A-17DA-9F72-D66DCBD28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ACBC6-C0BD-B183-8A09-CFE7F246F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6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451F-1209-A9EC-64AE-005413E97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F4BA-DC3D-0EB4-A830-644E1EB88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0E7BFA-C1BC-D09B-45C9-376B33A4C2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2D4052-85C5-343A-8729-CB0439C60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23425-4703-289A-8E54-AA703587D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88FFF7-82E9-D621-C552-6494B1952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55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CE69B-2A74-5D54-8533-74E8F76D3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D8B350-21A1-CEFF-1159-9BBAA0DD64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7D16A4-6659-FB4B-A341-E060E38A24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FDA0F7-1213-6E19-2D51-82EF87A80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5C4936-AD7E-27AE-D99B-0D2062D6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8C703-28A4-2A43-E136-F9256004F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18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7F6582-73FA-E3EB-5D12-25A972D14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3E0AD5-EAD8-293B-454D-2D4F9EF610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0A308F-7ABC-62C2-E1D2-114E663F22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AF116B-EEDB-4CE3-BBBB-40300D938366}" type="datetimeFigureOut">
              <a:rPr lang="en-US" smtClean="0"/>
              <a:t>10/2/2025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36DFE-0780-B876-F4DC-AE090A5DF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BA384-957D-C565-F401-172C365751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F9091C-B4BD-4CEE-8333-9AF886CF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61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9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0154D-116E-15D3-D42B-988A5A7D35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KW" dirty="0"/>
              <a:t>حلقة نقاشية حل أوراق عمل 11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8126BA-A3C5-75D2-97B0-C05B7E61E3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KW" dirty="0"/>
              <a:t>تقديم أ/ محمد العديله و أ/ نادي ذكي</a:t>
            </a:r>
          </a:p>
          <a:p>
            <a:endParaRPr lang="ar-KW" dirty="0"/>
          </a:p>
          <a:p>
            <a:r>
              <a:rPr lang="ar-KW" dirty="0"/>
              <a:t>إشراف ورعاية: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718C1E-66EF-0F34-016A-C1CABBD0F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5257800"/>
            <a:ext cx="11982450" cy="1244421"/>
          </a:xfrm>
          <a:prstGeom prst="rect">
            <a:avLst/>
          </a:prstGeom>
        </p:spPr>
      </p:pic>
      <p:pic>
        <p:nvPicPr>
          <p:cNvPr id="1026" name="Picture 2" descr="شعار دولة الكويت">
            <a:extLst>
              <a:ext uri="{FF2B5EF4-FFF2-40B4-BE49-F238E27FC236}">
                <a16:creationId xmlns:a16="http://schemas.microsoft.com/office/drawing/2014/main" id="{9CAEB21D-B846-97F6-D533-7DBB5BF2DC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0791" y="250032"/>
            <a:ext cx="1577333" cy="165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EB5711-5A36-AD2E-D45F-ED475B68C614}"/>
              </a:ext>
            </a:extLst>
          </p:cNvPr>
          <p:cNvSpPr txBox="1"/>
          <p:nvPr/>
        </p:nvSpPr>
        <p:spPr>
          <a:xfrm>
            <a:off x="7176141" y="355779"/>
            <a:ext cx="29146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ar-KW" dirty="0"/>
              <a:t>وزارة التربية</a:t>
            </a:r>
          </a:p>
          <a:p>
            <a:pPr algn="r" rtl="1"/>
            <a:r>
              <a:rPr lang="ar-KW" dirty="0"/>
              <a:t>منطقة الفروانية التعليمية</a:t>
            </a:r>
          </a:p>
          <a:p>
            <a:pPr algn="r" rtl="1"/>
            <a:r>
              <a:rPr lang="ar-KW" dirty="0"/>
              <a:t>مدرسة جليب الشيوخ الثانوية بنين</a:t>
            </a:r>
          </a:p>
          <a:p>
            <a:pPr algn="r" rtl="1"/>
            <a:r>
              <a:rPr lang="ar-KW" dirty="0"/>
              <a:t>العام الدراسي 2025 / 2026م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561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F509B4-833D-A3F6-BAF8-C5E3E11BA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02" y="-72389"/>
            <a:ext cx="11140523" cy="315022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5BEDBF3-44EA-32FD-85AB-8654248FEC4D}"/>
              </a:ext>
            </a:extLst>
          </p:cNvPr>
          <p:cNvGrpSpPr/>
          <p:nvPr/>
        </p:nvGrpSpPr>
        <p:grpSpPr>
          <a:xfrm>
            <a:off x="447675" y="2982585"/>
            <a:ext cx="11247707" cy="3678822"/>
            <a:chOff x="329654" y="1324989"/>
            <a:chExt cx="11483349" cy="37558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D3FC99D-710B-FF73-65C8-2DE4F86531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654" y="1832704"/>
              <a:ext cx="7959230" cy="18288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37F4AB2-326C-3C9C-08DB-7D736CC73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56157" y="1324989"/>
              <a:ext cx="7756846" cy="37558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3716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25B1AD9-2A1F-5F88-A0C9-0A33BFC5CF4C}"/>
              </a:ext>
            </a:extLst>
          </p:cNvPr>
          <p:cNvGrpSpPr/>
          <p:nvPr/>
        </p:nvGrpSpPr>
        <p:grpSpPr>
          <a:xfrm>
            <a:off x="5247442" y="27830"/>
            <a:ext cx="6912754" cy="5152445"/>
            <a:chOff x="6964763" y="0"/>
            <a:chExt cx="5227237" cy="389613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D3A5710-0FDA-42D7-075C-F2877DF1E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68580"/>
            <a:stretch>
              <a:fillRect/>
            </a:stretch>
          </p:blipFill>
          <p:spPr>
            <a:xfrm>
              <a:off x="6964763" y="0"/>
              <a:ext cx="5227237" cy="215480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5874816-0B70-CE6E-B213-300CFB874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74609"/>
            <a:stretch>
              <a:fillRect/>
            </a:stretch>
          </p:blipFill>
          <p:spPr>
            <a:xfrm>
              <a:off x="6964763" y="2154803"/>
              <a:ext cx="5227237" cy="1741336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689118D-AD79-7623-A022-EA1EC25E6C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67" t="33797" r="1805" b="26667"/>
          <a:stretch>
            <a:fillRect/>
          </a:stretch>
        </p:blipFill>
        <p:spPr>
          <a:xfrm>
            <a:off x="258418" y="2260157"/>
            <a:ext cx="7198173" cy="40571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70818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C17BD-A75A-A2BE-9CA7-734B779C85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2690D79-C25D-AF7B-77EB-034A129E9C35}"/>
              </a:ext>
            </a:extLst>
          </p:cNvPr>
          <p:cNvGrpSpPr/>
          <p:nvPr/>
        </p:nvGrpSpPr>
        <p:grpSpPr>
          <a:xfrm>
            <a:off x="5247442" y="27830"/>
            <a:ext cx="6912754" cy="5152445"/>
            <a:chOff x="6964763" y="0"/>
            <a:chExt cx="5227237" cy="389613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9C65E45-3B74-D712-B6C7-B2A239212D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68580"/>
            <a:stretch>
              <a:fillRect/>
            </a:stretch>
          </p:blipFill>
          <p:spPr>
            <a:xfrm>
              <a:off x="6964763" y="0"/>
              <a:ext cx="5227237" cy="215480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FC76714-0B43-05C6-F547-CE73A1147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74609"/>
            <a:stretch>
              <a:fillRect/>
            </a:stretch>
          </p:blipFill>
          <p:spPr>
            <a:xfrm>
              <a:off x="6964763" y="2154803"/>
              <a:ext cx="5227237" cy="1741336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712F569A-988C-FE5E-7644-AAE6D95AE0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67" t="33797" r="1805" b="26667"/>
          <a:stretch>
            <a:fillRect/>
          </a:stretch>
        </p:blipFill>
        <p:spPr>
          <a:xfrm>
            <a:off x="258418" y="2260157"/>
            <a:ext cx="7198173" cy="40571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5DE48B-4312-9CA0-EE9C-8ECF84D1BFED}"/>
              </a:ext>
            </a:extLst>
          </p:cNvPr>
          <p:cNvSpPr txBox="1"/>
          <p:nvPr/>
        </p:nvSpPr>
        <p:spPr>
          <a:xfrm>
            <a:off x="2059388" y="4104068"/>
            <a:ext cx="283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067D17"/>
                </a:solidFill>
                <a:effectLst/>
                <a:latin typeface="JetBrains Mono"/>
              </a:rPr>
              <a:t>"SELECT * FROM landmark"</a:t>
            </a:r>
            <a:endParaRPr lang="en-US" sz="1800" dirty="0">
              <a:solidFill>
                <a:srgbClr val="080808"/>
              </a:solidFill>
              <a:effectLst/>
              <a:latin typeface="JetBrains Mono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8C4B42-CA90-062D-BBB1-6AC2C96DDFF3}"/>
              </a:ext>
            </a:extLst>
          </p:cNvPr>
          <p:cNvSpPr txBox="1"/>
          <p:nvPr/>
        </p:nvSpPr>
        <p:spPr>
          <a:xfrm>
            <a:off x="930303" y="5136543"/>
            <a:ext cx="2258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print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(row)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753BC5-567A-96FB-F42F-2030D5744346}"/>
              </a:ext>
            </a:extLst>
          </p:cNvPr>
          <p:cNvSpPr txBox="1"/>
          <p:nvPr/>
        </p:nvSpPr>
        <p:spPr>
          <a:xfrm>
            <a:off x="8809627" y="4461474"/>
            <a:ext cx="80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33719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4DE67-822F-E8D5-4651-304932B1D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80492A8-AADB-FAAA-7002-BB48BF4F94FD}"/>
              </a:ext>
            </a:extLst>
          </p:cNvPr>
          <p:cNvGrpSpPr/>
          <p:nvPr/>
        </p:nvGrpSpPr>
        <p:grpSpPr>
          <a:xfrm>
            <a:off x="4922547" y="1"/>
            <a:ext cx="7269454" cy="5074024"/>
            <a:chOff x="6909764" y="0"/>
            <a:chExt cx="5282236" cy="368696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32F9651-FD3C-20F1-8A5D-BD483E5C4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76638"/>
            <a:stretch>
              <a:fillRect/>
            </a:stretch>
          </p:blipFill>
          <p:spPr>
            <a:xfrm>
              <a:off x="6909764" y="0"/>
              <a:ext cx="5282236" cy="160218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DCD1E18-ED3E-9989-23E9-C73EAE20BA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68685"/>
            <a:stretch>
              <a:fillRect/>
            </a:stretch>
          </p:blipFill>
          <p:spPr>
            <a:xfrm>
              <a:off x="6909764" y="1539379"/>
              <a:ext cx="5282236" cy="2147582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7526F62-BAC3-BCF4-81AF-2B8BBD63BFAC}"/>
              </a:ext>
            </a:extLst>
          </p:cNvPr>
          <p:cNvGrpSpPr/>
          <p:nvPr/>
        </p:nvGrpSpPr>
        <p:grpSpPr>
          <a:xfrm>
            <a:off x="43065" y="1074966"/>
            <a:ext cx="5671934" cy="4510288"/>
            <a:chOff x="43065" y="1074966"/>
            <a:chExt cx="5671934" cy="451028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DFE6A6C-B4A3-DA28-DABC-B74DD0664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9374" t="23362" r="20533" b="31231"/>
            <a:stretch>
              <a:fillRect/>
            </a:stretch>
          </p:blipFill>
          <p:spPr>
            <a:xfrm>
              <a:off x="43065" y="1074966"/>
              <a:ext cx="5362653" cy="4510288"/>
            </a:xfrm>
            <a:prstGeom prst="rect">
              <a:avLst/>
            </a:prstGeom>
          </p:spPr>
        </p:pic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332FAF8D-EE0F-4A65-CD66-B9D57F85F658}"/>
                </a:ext>
              </a:extLst>
            </p:cNvPr>
            <p:cNvSpPr/>
            <p:nvPr/>
          </p:nvSpPr>
          <p:spPr>
            <a:xfrm>
              <a:off x="5357813" y="2850356"/>
              <a:ext cx="357186" cy="2034064"/>
            </a:xfrm>
            <a:prstGeom prst="roundRect">
              <a:avLst/>
            </a:prstGeom>
            <a:solidFill>
              <a:srgbClr val="EAF3F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ADF161E-7770-949C-A469-04A1D0387DA0}"/>
              </a:ext>
            </a:extLst>
          </p:cNvPr>
          <p:cNvSpPr txBox="1"/>
          <p:nvPr/>
        </p:nvSpPr>
        <p:spPr>
          <a:xfrm>
            <a:off x="1619250" y="2852958"/>
            <a:ext cx="7048500" cy="369332"/>
          </a:xfrm>
          <a:prstGeom prst="rect">
            <a:avLst/>
          </a:prstGeom>
          <a:solidFill>
            <a:srgbClr val="EAF3F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067D17"/>
                </a:solidFill>
                <a:effectLst/>
                <a:latin typeface="JetBrains Mono"/>
              </a:rPr>
              <a:t>"SELECT name, year FROM landmark WHERE category=?"</a:t>
            </a:r>
            <a:r>
              <a:rPr lang="en-US" dirty="0">
                <a:solidFill>
                  <a:srgbClr val="080808"/>
                </a:solidFill>
                <a:effectLst/>
                <a:latin typeface="JetBrains Mono"/>
              </a:rPr>
              <a:t>, (</a:t>
            </a:r>
            <a:r>
              <a:rPr lang="en-US" dirty="0">
                <a:solidFill>
                  <a:srgbClr val="067D17"/>
                </a:solidFill>
                <a:effectLst/>
                <a:latin typeface="JetBrains Mono"/>
              </a:rPr>
              <a:t>"Cultural"</a:t>
            </a:r>
            <a:r>
              <a:rPr lang="en-US" dirty="0">
                <a:solidFill>
                  <a:srgbClr val="080808"/>
                </a:solidFill>
                <a:effectLst/>
                <a:latin typeface="JetBrains Mono"/>
              </a:rPr>
              <a:t>,) 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5458B6-6C83-225D-B8F9-5BBD8FC205DC}"/>
              </a:ext>
            </a:extLst>
          </p:cNvPr>
          <p:cNvSpPr txBox="1"/>
          <p:nvPr/>
        </p:nvSpPr>
        <p:spPr>
          <a:xfrm>
            <a:off x="314606" y="3498056"/>
            <a:ext cx="3562350" cy="369332"/>
          </a:xfrm>
          <a:prstGeom prst="rect">
            <a:avLst/>
          </a:prstGeom>
          <a:solidFill>
            <a:srgbClr val="EAF3F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records = cursor.fetchall()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BBF44D-2EB5-0A01-99AF-97D923C837A4}"/>
              </a:ext>
            </a:extLst>
          </p:cNvPr>
          <p:cNvSpPr txBox="1"/>
          <p:nvPr/>
        </p:nvSpPr>
        <p:spPr>
          <a:xfrm>
            <a:off x="314606" y="4141330"/>
            <a:ext cx="28476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for record in records:</a:t>
            </a:r>
          </a:p>
          <a:p>
            <a:r>
              <a:rPr lang="en-US" dirty="0"/>
              <a:t>    print(record)</a:t>
            </a:r>
          </a:p>
        </p:txBody>
      </p:sp>
    </p:spTree>
    <p:extLst>
      <p:ext uri="{BB962C8B-B14F-4D97-AF65-F5344CB8AC3E}">
        <p14:creationId xmlns:p14="http://schemas.microsoft.com/office/powerpoint/2010/main" val="17792565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ED47E-90FC-F17B-5DD7-F4689C469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9BDAE4-70EE-C02B-B323-FDE930560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094" y="0"/>
            <a:ext cx="6563905" cy="2809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6E1543-F920-F7D8-6970-1CEBD2390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1522" y="2809875"/>
            <a:ext cx="5900834" cy="1581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496416-724C-E57B-CE33-BC8E1357C55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822"/>
          <a:stretch>
            <a:fillRect/>
          </a:stretch>
        </p:blipFill>
        <p:spPr>
          <a:xfrm>
            <a:off x="56799" y="914400"/>
            <a:ext cx="5571295" cy="5029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5E5332-0D73-3F07-4D77-A8F916CF95F1}"/>
              </a:ext>
            </a:extLst>
          </p:cNvPr>
          <p:cNvSpPr txBox="1"/>
          <p:nvPr/>
        </p:nvSpPr>
        <p:spPr>
          <a:xfrm>
            <a:off x="460174" y="2729195"/>
            <a:ext cx="3683201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067D17"/>
                </a:solidFill>
                <a:effectLst/>
                <a:latin typeface="JetBrains Mono"/>
              </a:rPr>
              <a:t>                        '''</a:t>
            </a:r>
            <a:br>
              <a:rPr lang="en-US" sz="20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000" dirty="0">
                <a:solidFill>
                  <a:srgbClr val="067D17"/>
                </a:solidFill>
                <a:effectLst/>
                <a:latin typeface="JetBrains Mono"/>
              </a:rPr>
              <a:t>    UPDATE landmark</a:t>
            </a:r>
            <a:br>
              <a:rPr lang="en-US" sz="20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000" dirty="0">
                <a:solidFill>
                  <a:srgbClr val="067D17"/>
                </a:solidFill>
                <a:effectLst/>
                <a:latin typeface="JetBrains Mono"/>
              </a:rPr>
              <a:t>    SET price=?</a:t>
            </a:r>
            <a:br>
              <a:rPr lang="en-US" sz="20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000" dirty="0">
                <a:solidFill>
                  <a:srgbClr val="067D17"/>
                </a:solidFill>
                <a:effectLst/>
                <a:latin typeface="JetBrains Mono"/>
              </a:rPr>
              <a:t>    WHERE id=?</a:t>
            </a:r>
            <a:br>
              <a:rPr lang="en-US" sz="20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000" dirty="0">
                <a:solidFill>
                  <a:srgbClr val="067D17"/>
                </a:solidFill>
                <a:effectLst/>
                <a:latin typeface="JetBrains Mono"/>
              </a:rPr>
              <a:t>     '''</a:t>
            </a:r>
            <a:r>
              <a:rPr lang="en-US" sz="2000" dirty="0">
                <a:solidFill>
                  <a:srgbClr val="080808"/>
                </a:solidFill>
                <a:effectLst/>
                <a:latin typeface="JetBrains Mono"/>
              </a:rPr>
              <a:t>, (</a:t>
            </a:r>
            <a:r>
              <a:rPr lang="en-US" sz="2000" dirty="0">
                <a:solidFill>
                  <a:srgbClr val="1750EB"/>
                </a:solidFill>
                <a:effectLst/>
                <a:latin typeface="JetBrains Mono"/>
              </a:rPr>
              <a:t>2</a:t>
            </a:r>
            <a:r>
              <a:rPr lang="en-US" sz="2000" dirty="0">
                <a:solidFill>
                  <a:srgbClr val="080808"/>
                </a:solidFill>
                <a:effectLst/>
                <a:latin typeface="JetBrains Mono"/>
              </a:rPr>
              <a:t>,</a:t>
            </a:r>
            <a:r>
              <a:rPr lang="en-US" sz="2000" dirty="0">
                <a:solidFill>
                  <a:srgbClr val="1750EB"/>
                </a:solidFill>
                <a:effectLst/>
                <a:latin typeface="JetBrains Mono"/>
              </a:rPr>
              <a:t>1</a:t>
            </a:r>
            <a:r>
              <a:rPr lang="en-US" sz="2000" dirty="0">
                <a:solidFill>
                  <a:srgbClr val="080808"/>
                </a:solidFill>
                <a:effectLst/>
                <a:latin typeface="JetBrains Mono"/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7FDA3C-4721-2B95-6006-EA9590BD8E96}"/>
              </a:ext>
            </a:extLst>
          </p:cNvPr>
          <p:cNvSpPr txBox="1"/>
          <p:nvPr/>
        </p:nvSpPr>
        <p:spPr>
          <a:xfrm>
            <a:off x="8681446" y="3763819"/>
            <a:ext cx="457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1750EB"/>
                </a:solidFill>
                <a:effectLst/>
                <a:latin typeface="JetBrains Mono"/>
              </a:rPr>
              <a:t>1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16840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B276A3-48CC-EE1E-A661-7C2FF367C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0EE475-EBF1-E841-7C17-395DCC286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358" y="0"/>
            <a:ext cx="6434641" cy="18573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F058B6-2DE7-3775-5101-97E9A98906D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31457"/>
          <a:stretch>
            <a:fillRect/>
          </a:stretch>
        </p:blipFill>
        <p:spPr>
          <a:xfrm>
            <a:off x="104774" y="722189"/>
            <a:ext cx="6829425" cy="6135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8CFB3F-5F2F-DA74-C25C-AB5B0174FA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3117" y="1857374"/>
            <a:ext cx="6584109" cy="20288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E006E87-FDD7-B9AA-8F88-A9A273CD1830}"/>
              </a:ext>
            </a:extLst>
          </p:cNvPr>
          <p:cNvSpPr/>
          <p:nvPr/>
        </p:nvSpPr>
        <p:spPr>
          <a:xfrm>
            <a:off x="5503117" y="3657600"/>
            <a:ext cx="1783508" cy="1724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33AA9-1AF5-1B21-7A37-B14CBA296341}"/>
              </a:ext>
            </a:extLst>
          </p:cNvPr>
          <p:cNvSpPr txBox="1"/>
          <p:nvPr/>
        </p:nvSpPr>
        <p:spPr>
          <a:xfrm>
            <a:off x="451933" y="2871786"/>
            <a:ext cx="633052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  <a:t>                            '''</a:t>
            </a:r>
            <a:b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  <a:t>    UPDATE landmark</a:t>
            </a:r>
            <a:b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  <a:t>    SET price=?</a:t>
            </a:r>
            <a:b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  <a:t>    WHERE category=? OR category =?</a:t>
            </a:r>
            <a:b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  <a:t>    '''</a:t>
            </a:r>
            <a:r>
              <a:rPr lang="en-US" sz="2400" dirty="0">
                <a:solidFill>
                  <a:srgbClr val="080808"/>
                </a:solidFill>
                <a:effectLst/>
                <a:latin typeface="JetBrains Mono"/>
              </a:rPr>
              <a:t>, (</a:t>
            </a:r>
            <a:r>
              <a:rPr lang="en-US" sz="2400" dirty="0">
                <a:solidFill>
                  <a:srgbClr val="1750EB"/>
                </a:solidFill>
                <a:effectLst/>
                <a:latin typeface="JetBrains Mono"/>
              </a:rPr>
              <a:t>0</a:t>
            </a:r>
            <a:r>
              <a:rPr lang="en-US" sz="2400" dirty="0"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  <a:t>'Cultural'</a:t>
            </a:r>
            <a:r>
              <a:rPr lang="en-US" sz="2400" dirty="0"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  <a:t>'Historical'</a:t>
            </a:r>
            <a:r>
              <a:rPr lang="en-US" sz="2400" dirty="0">
                <a:solidFill>
                  <a:srgbClr val="080808"/>
                </a:solidFill>
                <a:effectLst/>
                <a:latin typeface="JetBrains Mono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0C58C-DF30-2006-8A9A-221BF082D93F}"/>
              </a:ext>
            </a:extLst>
          </p:cNvPr>
          <p:cNvSpPr txBox="1"/>
          <p:nvPr/>
        </p:nvSpPr>
        <p:spPr>
          <a:xfrm>
            <a:off x="8496962" y="3178314"/>
            <a:ext cx="457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1750EB"/>
                </a:solidFill>
                <a:effectLst/>
                <a:latin typeface="JetBrains Mono"/>
              </a:rPr>
              <a:t>4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372524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EE9B3-CF23-E44E-B2E3-FA119876B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5EF1F9-DBA4-A91B-79B5-ED27A21DA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719" y="0"/>
            <a:ext cx="6431281" cy="27406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E6E5C3F-4AD5-4C75-A554-0D14F151A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9849" y="2740603"/>
            <a:ext cx="5686425" cy="15184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67DF1A-BA6D-06E2-3DD2-4A6792E8C1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457" y="90487"/>
            <a:ext cx="5790609" cy="66770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8FAFD1-1164-50A8-1265-DA2212410C77}"/>
              </a:ext>
            </a:extLst>
          </p:cNvPr>
          <p:cNvSpPr txBox="1"/>
          <p:nvPr/>
        </p:nvSpPr>
        <p:spPr>
          <a:xfrm>
            <a:off x="195261" y="2301516"/>
            <a:ext cx="613886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dirty="0">
                <a:solidFill>
                  <a:srgbClr val="067D17"/>
                </a:solidFill>
                <a:effectLst/>
                <a:latin typeface="JetBrains Mono"/>
              </a:rPr>
              <a:t>                    '''</a:t>
            </a:r>
            <a:br>
              <a:rPr lang="en-US" sz="28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800" dirty="0">
                <a:solidFill>
                  <a:srgbClr val="067D17"/>
                </a:solidFill>
                <a:effectLst/>
                <a:latin typeface="JetBrains Mono"/>
              </a:rPr>
              <a:t>    DELETE FROM landmark</a:t>
            </a:r>
            <a:br>
              <a:rPr lang="en-US" sz="28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800" dirty="0">
                <a:solidFill>
                  <a:srgbClr val="067D17"/>
                </a:solidFill>
                <a:effectLst/>
                <a:latin typeface="JetBrains Mono"/>
              </a:rPr>
              <a:t>    WHERE category=?</a:t>
            </a:r>
            <a:br>
              <a:rPr lang="en-US" sz="28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800" dirty="0">
                <a:solidFill>
                  <a:srgbClr val="067D17"/>
                </a:solidFill>
                <a:effectLst/>
                <a:latin typeface="JetBrains Mono"/>
              </a:rPr>
              <a:t>   ''' </a:t>
            </a:r>
            <a:r>
              <a:rPr lang="en-US" sz="2800" dirty="0">
                <a:solidFill>
                  <a:srgbClr val="080808"/>
                </a:solidFill>
                <a:effectLst/>
                <a:latin typeface="JetBrains Mono"/>
              </a:rPr>
              <a:t>, (</a:t>
            </a:r>
            <a:r>
              <a:rPr lang="en-US" sz="2800" dirty="0">
                <a:solidFill>
                  <a:srgbClr val="067D17"/>
                </a:solidFill>
                <a:effectLst/>
                <a:latin typeface="JetBrains Mono"/>
              </a:rPr>
              <a:t>'Cultural'</a:t>
            </a:r>
            <a:r>
              <a:rPr lang="en-US" sz="2800" dirty="0">
                <a:solidFill>
                  <a:srgbClr val="080808"/>
                </a:solidFill>
                <a:effectLst/>
                <a:latin typeface="JetBrains Mono"/>
              </a:rPr>
              <a:t>,)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FD43C9-4ED2-6299-E713-BFD714A76B76}"/>
              </a:ext>
            </a:extLst>
          </p:cNvPr>
          <p:cNvSpPr txBox="1"/>
          <p:nvPr/>
        </p:nvSpPr>
        <p:spPr>
          <a:xfrm>
            <a:off x="8519159" y="3551135"/>
            <a:ext cx="457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1750EB"/>
                </a:solidFill>
                <a:effectLst/>
                <a:latin typeface="JetBrains Mono"/>
              </a:rPr>
              <a:t>2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505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6C81A-F355-D21B-2323-5AA0E3DE62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1B5FEC-E72B-A2C7-38EA-E20A7DC87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5366" y="1"/>
            <a:ext cx="6776634" cy="18859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84AE6F-896B-7687-905B-52157D01F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474" y="1885951"/>
            <a:ext cx="6415705" cy="21684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F3A0EA-8283-8265-7900-AC53471362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669" y="414106"/>
            <a:ext cx="5134876" cy="602978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219443-536F-2A85-2023-29D0A81FC6BB}"/>
              </a:ext>
            </a:extLst>
          </p:cNvPr>
          <p:cNvSpPr txBox="1"/>
          <p:nvPr/>
        </p:nvSpPr>
        <p:spPr>
          <a:xfrm>
            <a:off x="523875" y="2399060"/>
            <a:ext cx="6096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  <a:t>                   '''</a:t>
            </a:r>
            <a:b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  <a:t>    DELETE FROM landmark</a:t>
            </a:r>
            <a:b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  <a:t>    WHERE year&lt;? AND price=?</a:t>
            </a:r>
            <a:b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</a:br>
            <a:r>
              <a:rPr lang="en-US" sz="2400" dirty="0">
                <a:solidFill>
                  <a:srgbClr val="067D17"/>
                </a:solidFill>
                <a:effectLst/>
                <a:latin typeface="JetBrains Mono"/>
              </a:rPr>
              <a:t>  '''</a:t>
            </a:r>
            <a:r>
              <a:rPr lang="en-US" sz="2400" dirty="0">
                <a:solidFill>
                  <a:srgbClr val="080808"/>
                </a:solidFill>
                <a:effectLst/>
                <a:latin typeface="JetBrains Mono"/>
              </a:rPr>
              <a:t>, (</a:t>
            </a:r>
            <a:r>
              <a:rPr lang="en-US" sz="2400" dirty="0">
                <a:solidFill>
                  <a:srgbClr val="1750EB"/>
                </a:solidFill>
                <a:effectLst/>
                <a:latin typeface="JetBrains Mono"/>
              </a:rPr>
              <a:t>2000</a:t>
            </a:r>
            <a:r>
              <a:rPr lang="en-US" sz="2400" dirty="0">
                <a:solidFill>
                  <a:srgbClr val="080808"/>
                </a:solidFill>
                <a:effectLst/>
                <a:latin typeface="JetBrains Mono"/>
              </a:rPr>
              <a:t>, </a:t>
            </a:r>
            <a:r>
              <a:rPr lang="en-US" sz="2400" dirty="0">
                <a:solidFill>
                  <a:srgbClr val="1750EB"/>
                </a:solidFill>
                <a:effectLst/>
                <a:latin typeface="JetBrains Mono"/>
              </a:rPr>
              <a:t>1</a:t>
            </a:r>
            <a:r>
              <a:rPr lang="en-US" sz="2400" dirty="0">
                <a:solidFill>
                  <a:srgbClr val="080808"/>
                </a:solidFill>
                <a:effectLst/>
                <a:latin typeface="JetBrains Mono"/>
              </a:rPr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0EF9D2-5E69-8430-669F-985E3C23B7EC}"/>
              </a:ext>
            </a:extLst>
          </p:cNvPr>
          <p:cNvSpPr txBox="1"/>
          <p:nvPr/>
        </p:nvSpPr>
        <p:spPr>
          <a:xfrm>
            <a:off x="8456126" y="3428999"/>
            <a:ext cx="457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solidFill>
                  <a:srgbClr val="1750EB"/>
                </a:solidFill>
                <a:effectLst/>
                <a:latin typeface="JetBrains Mono"/>
              </a:rPr>
              <a:t>1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31649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A1719F0-0B0B-7EC0-ECC0-0E93C1836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3063"/>
            <a:ext cx="12192000" cy="491032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CDEF488-6DDC-747C-24A0-C7FED760932C}"/>
              </a:ext>
            </a:extLst>
          </p:cNvPr>
          <p:cNvSpPr/>
          <p:nvPr/>
        </p:nvSpPr>
        <p:spPr>
          <a:xfrm>
            <a:off x="2572439" y="205085"/>
            <a:ext cx="7047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rtl="1"/>
            <a:r>
              <a:rPr lang="ar-KW" sz="54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ص</a:t>
            </a:r>
            <a:r>
              <a:rPr lang="ar-KW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ورة من جدول </a:t>
            </a:r>
            <a:r>
              <a:rPr lang="en-US" sz="5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landmark</a:t>
            </a:r>
            <a:endParaRPr lang="en-US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9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6D7F1-6BC8-222D-E37C-1261E3B3F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37E670-EA8A-77AC-F167-703A85697FF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4715"/>
          <a:stretch>
            <a:fillRect/>
          </a:stretch>
        </p:blipFill>
        <p:spPr>
          <a:xfrm>
            <a:off x="6865814" y="0"/>
            <a:ext cx="5326186" cy="17340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59EF45-3612-EF28-ADE0-995FF2C641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31" t="25165" r="4253" b="24805"/>
          <a:stretch>
            <a:fillRect/>
          </a:stretch>
        </p:blipFill>
        <p:spPr>
          <a:xfrm>
            <a:off x="1632955" y="671386"/>
            <a:ext cx="8379667" cy="59967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59ED29A-9B79-6971-15D3-A9F98A979C0D}"/>
              </a:ext>
            </a:extLst>
          </p:cNvPr>
          <p:cNvSpPr txBox="1"/>
          <p:nvPr/>
        </p:nvSpPr>
        <p:spPr>
          <a:xfrm>
            <a:off x="2882348" y="3570135"/>
            <a:ext cx="5681207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id, name, location, category, year, price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42AA66-AF8D-B8ED-4481-916312D7D3C5}"/>
              </a:ext>
            </a:extLst>
          </p:cNvPr>
          <p:cNvSpPr txBox="1"/>
          <p:nvPr/>
        </p:nvSpPr>
        <p:spPr>
          <a:xfrm>
            <a:off x="2882348" y="4241521"/>
            <a:ext cx="2202512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Central Kuwait City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3AEE0F-7C36-F27E-BB12-8304C63BDDB3}"/>
              </a:ext>
            </a:extLst>
          </p:cNvPr>
          <p:cNvSpPr txBox="1"/>
          <p:nvPr/>
        </p:nvSpPr>
        <p:spPr>
          <a:xfrm>
            <a:off x="3140765" y="4569375"/>
            <a:ext cx="1196671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2007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825DBE-9A02-2CCD-8EC5-08170306069D}"/>
              </a:ext>
            </a:extLst>
          </p:cNvPr>
          <p:cNvSpPr txBox="1"/>
          <p:nvPr/>
        </p:nvSpPr>
        <p:spPr>
          <a:xfrm>
            <a:off x="3220277" y="4911908"/>
            <a:ext cx="1196671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10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D8F39E-0D27-9441-35A8-55FB49F94E83}"/>
              </a:ext>
            </a:extLst>
          </p:cNvPr>
          <p:cNvSpPr txBox="1"/>
          <p:nvPr/>
        </p:nvSpPr>
        <p:spPr>
          <a:xfrm>
            <a:off x="3089083" y="5253667"/>
            <a:ext cx="153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Traditional</a:t>
            </a:r>
          </a:p>
        </p:txBody>
      </p:sp>
    </p:spTree>
    <p:extLst>
      <p:ext uri="{BB962C8B-B14F-4D97-AF65-F5344CB8AC3E}">
        <p14:creationId xmlns:p14="http://schemas.microsoft.com/office/powerpoint/2010/main" val="344561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A32BF-711D-0C20-F5D5-9D66CAF3E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C2A803-AB36-2C67-A395-704E9BBE5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028" y="0"/>
            <a:ext cx="939197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579925-C670-32F0-B8BC-25031A3FDEA1}"/>
              </a:ext>
            </a:extLst>
          </p:cNvPr>
          <p:cNvSpPr txBox="1"/>
          <p:nvPr/>
        </p:nvSpPr>
        <p:spPr>
          <a:xfrm>
            <a:off x="517709" y="3695397"/>
            <a:ext cx="7190369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ar-KW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onsolas" panose="020B0609020204030204" pitchFamily="49" charset="0"/>
              </a:rPr>
              <a:t> الحل الأول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onsolas" panose="020B0609020204030204" pitchFamily="49" charset="0"/>
            </a:endParaRPr>
          </a:p>
          <a:p>
            <a:pPr>
              <a:buNone/>
            </a:pPr>
            <a:r>
              <a:rPr lang="en-US" sz="1800" dirty="0">
                <a:solidFill>
                  <a:srgbClr val="0033B3"/>
                </a:solidFill>
                <a:effectLst/>
                <a:latin typeface="Consolas" panose="020B0609020204030204" pitchFamily="49" charset="0"/>
              </a:rPr>
              <a:t>import </a:t>
            </a: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sqlite3</a:t>
            </a:r>
            <a:b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</a:br>
            <a:b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connection = sqlite3.connect(</a:t>
            </a: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"Kuwait_landmarks.db"</a:t>
            </a: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)</a:t>
            </a:r>
            <a:b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connection.close()</a:t>
            </a:r>
          </a:p>
        </p:txBody>
      </p:sp>
    </p:spTree>
    <p:extLst>
      <p:ext uri="{BB962C8B-B14F-4D97-AF65-F5344CB8AC3E}">
        <p14:creationId xmlns:p14="http://schemas.microsoft.com/office/powerpoint/2010/main" val="2381031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532BF-E63F-A21E-9C0D-C77B372368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3CEC50-0B84-ADF2-CA1F-56C836CDB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028" y="0"/>
            <a:ext cx="939197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4E65F7-B7B9-ABAC-B8C5-A6E4DDA76535}"/>
              </a:ext>
            </a:extLst>
          </p:cNvPr>
          <p:cNvSpPr txBox="1"/>
          <p:nvPr/>
        </p:nvSpPr>
        <p:spPr>
          <a:xfrm>
            <a:off x="727879" y="2013448"/>
            <a:ext cx="5486400" cy="424731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onsolas" panose="020B0609020204030204" pitchFamily="49" charset="0"/>
              </a:rPr>
              <a:t>#</a:t>
            </a:r>
            <a:r>
              <a:rPr lang="ar-KW" sz="18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onsolas" panose="020B0609020204030204" pitchFamily="49" charset="0"/>
              </a:rPr>
              <a:t> الحل </a:t>
            </a:r>
            <a:r>
              <a:rPr lang="ar-KW" dirty="0">
                <a:solidFill>
                  <a:schemeClr val="tx1">
                    <a:lumMod val="50000"/>
                    <a:lumOff val="50000"/>
                  </a:schemeClr>
                </a:solidFill>
                <a:latin typeface="Consolas" panose="020B0609020204030204" pitchFamily="49" charset="0"/>
              </a:rPr>
              <a:t>المطور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onsolas" panose="020B0609020204030204" pitchFamily="49" charset="0"/>
            </a:endParaRPr>
          </a:p>
          <a:p>
            <a:pPr>
              <a:buNone/>
            </a:pP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import 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sqlite3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connection = </a:t>
            </a: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None</a:t>
            </a:r>
            <a:b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</a:br>
            <a:b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try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: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connection = sqlite3.connect(</a:t>
            </a:r>
            <a:r>
              <a:rPr lang="en-US" sz="1800" dirty="0">
                <a:solidFill>
                  <a:srgbClr val="067D17"/>
                </a:solidFill>
                <a:effectLst/>
                <a:latin typeface="JetBrains Mono"/>
              </a:rPr>
              <a:t>"Kuwait_landmarks.db"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print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lang="en-US" sz="1800" dirty="0">
                <a:solidFill>
                  <a:srgbClr val="067D17"/>
                </a:solidFill>
                <a:effectLst/>
                <a:latin typeface="JetBrains Mono"/>
              </a:rPr>
              <a:t>"connection successful"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except </a:t>
            </a: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Exception </a:t>
            </a: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as 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e: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print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lang="en-US" sz="1800" dirty="0">
                <a:solidFill>
                  <a:srgbClr val="067D17"/>
                </a:solidFill>
                <a:effectLst/>
                <a:latin typeface="JetBrains Mono"/>
              </a:rPr>
              <a:t>"error: connection failed"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)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print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(e)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finally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: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</a:t>
            </a: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if 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connection </a:t>
            </a:r>
            <a:r>
              <a:rPr lang="en-US" sz="1800" dirty="0">
                <a:solidFill>
                  <a:srgbClr val="0033B3"/>
                </a:solidFill>
                <a:effectLst/>
                <a:latin typeface="JetBrains Mono"/>
              </a:rPr>
              <a:t>is not None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: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    connection.close()</a:t>
            </a:r>
            <a:b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</a:b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        </a:t>
            </a:r>
            <a:r>
              <a:rPr lang="en-US" sz="1800" dirty="0">
                <a:solidFill>
                  <a:srgbClr val="000080"/>
                </a:solidFill>
                <a:effectLst/>
                <a:latin typeface="JetBrains Mono"/>
              </a:rPr>
              <a:t>print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(</a:t>
            </a:r>
            <a:r>
              <a:rPr lang="en-US" sz="1800" dirty="0">
                <a:solidFill>
                  <a:srgbClr val="067D17"/>
                </a:solidFill>
                <a:effectLst/>
                <a:latin typeface="JetBrains Mono"/>
              </a:rPr>
              <a:t>"connection closed"</a:t>
            </a:r>
            <a:r>
              <a:rPr lang="en-US" sz="1800" dirty="0">
                <a:solidFill>
                  <a:srgbClr val="080808"/>
                </a:solidFill>
                <a:effectLst/>
                <a:latin typeface="JetBrains Mono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38706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96EBD-87CE-2EF3-667C-0350EA6389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37A1F9-3988-7814-4050-C12E911FA14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4526"/>
          <a:stretch>
            <a:fillRect/>
          </a:stretch>
        </p:blipFill>
        <p:spPr>
          <a:xfrm>
            <a:off x="6505231" y="0"/>
            <a:ext cx="5659375" cy="24328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222923-51C5-8AC7-465C-A2CDA4B627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361" t="36329" r="3109" b="1102"/>
          <a:stretch>
            <a:fillRect/>
          </a:stretch>
        </p:blipFill>
        <p:spPr>
          <a:xfrm>
            <a:off x="176169" y="618688"/>
            <a:ext cx="6155838" cy="54570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D7237F7-5C4F-3F68-C347-FC9C18EE7D31}"/>
              </a:ext>
            </a:extLst>
          </p:cNvPr>
          <p:cNvSpPr/>
          <p:nvPr/>
        </p:nvSpPr>
        <p:spPr>
          <a:xfrm>
            <a:off x="176169" y="545284"/>
            <a:ext cx="6119769" cy="597296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698027-F978-99DB-853B-E62931CD6D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25"/>
          <a:stretch>
            <a:fillRect/>
          </a:stretch>
        </p:blipFill>
        <p:spPr>
          <a:xfrm>
            <a:off x="6332007" y="2397457"/>
            <a:ext cx="5778104" cy="43825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687820C-FC57-F92C-485D-71DE0D30F141}"/>
              </a:ext>
            </a:extLst>
          </p:cNvPr>
          <p:cNvSpPr txBox="1"/>
          <p:nvPr/>
        </p:nvSpPr>
        <p:spPr>
          <a:xfrm>
            <a:off x="345688" y="2061211"/>
            <a:ext cx="58320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cursor.execute(</a:t>
            </a: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'''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CREATE TABLE IF NOT EXISTS landmark(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id INTEGER PRIMARY KEY,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name TEXT NOT NULL,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location TEXT,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category TEXT,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year INTEGER,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    price REAL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)</a:t>
            </a:r>
            <a:b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8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'''</a:t>
            </a:r>
            <a:r>
              <a:rPr lang="en-US" sz="18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68954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AE730-8379-10FD-FD19-2908943BB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CEA1F3E-5BF4-DF57-D81C-CAA96415581E}"/>
              </a:ext>
            </a:extLst>
          </p:cNvPr>
          <p:cNvGrpSpPr/>
          <p:nvPr/>
        </p:nvGrpSpPr>
        <p:grpSpPr>
          <a:xfrm>
            <a:off x="6235012" y="0"/>
            <a:ext cx="5956988" cy="4422497"/>
            <a:chOff x="6939280" y="0"/>
            <a:chExt cx="5252720" cy="389964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B65824C-3A9A-9C46-1594-B1A51B80B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71305"/>
            <a:stretch>
              <a:fillRect/>
            </a:stretch>
          </p:blipFill>
          <p:spPr>
            <a:xfrm>
              <a:off x="6939280" y="0"/>
              <a:ext cx="5246925" cy="196787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29464ED-9BD4-2787-13B5-5ACD3021B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71832"/>
            <a:stretch>
              <a:fillRect/>
            </a:stretch>
          </p:blipFill>
          <p:spPr>
            <a:xfrm>
              <a:off x="6945075" y="1967872"/>
              <a:ext cx="5246925" cy="1931773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852E4C19-9FD9-92EF-01D7-558351B83D4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770" t="28695" b="27688"/>
          <a:stretch>
            <a:fillRect/>
          </a:stretch>
        </p:blipFill>
        <p:spPr>
          <a:xfrm>
            <a:off x="127686" y="670178"/>
            <a:ext cx="6121005" cy="395513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ECBAB0A-5841-931F-82CF-D4B2BEE25CE0}"/>
              </a:ext>
            </a:extLst>
          </p:cNvPr>
          <p:cNvSpPr/>
          <p:nvPr/>
        </p:nvSpPr>
        <p:spPr>
          <a:xfrm>
            <a:off x="176169" y="545284"/>
            <a:ext cx="6119769" cy="5972962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7AB358-034D-96F3-1FAF-8D22A01298ED}"/>
              </a:ext>
            </a:extLst>
          </p:cNvPr>
          <p:cNvSpPr txBox="1"/>
          <p:nvPr/>
        </p:nvSpPr>
        <p:spPr>
          <a:xfrm>
            <a:off x="263912" y="2178062"/>
            <a:ext cx="5832088" cy="1188720"/>
          </a:xfrm>
          <a:prstGeom prst="rect">
            <a:avLst/>
          </a:prstGeom>
          <a:solidFill>
            <a:srgbClr val="EAF3F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100" b="1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cursor.execute(</a:t>
            </a:r>
            <a:r>
              <a:rPr lang="en-US" sz="1100" b="1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'''</a:t>
            </a:r>
            <a:b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INSERT INTO landmark (name, location, category, year, price)</a:t>
            </a:r>
            <a:b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VALUES (?,?,?,?,?)</a:t>
            </a:r>
            <a:b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</a:b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   '''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</a:t>
            </a:r>
            <a:b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</a:b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    (</a:t>
            </a: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'Abdullah Alsalem Center'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'Al-</a:t>
            </a:r>
            <a:r>
              <a:rPr lang="en-US" sz="1100" dirty="0" err="1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Shaab</a:t>
            </a: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 Area'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100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'Culture'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100" dirty="0">
                <a:solidFill>
                  <a:srgbClr val="1750EB"/>
                </a:solidFill>
                <a:effectLst/>
                <a:latin typeface="Consolas" panose="020B0609020204030204" pitchFamily="49" charset="0"/>
              </a:rPr>
              <a:t>2018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100" dirty="0">
                <a:solidFill>
                  <a:srgbClr val="0033B3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en-US" sz="11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>
              <a:buNone/>
            </a:pPr>
            <a:r>
              <a:rPr lang="en-US" sz="1100" b="1" dirty="0">
                <a:solidFill>
                  <a:srgbClr val="080808"/>
                </a:solidFill>
                <a:latin typeface="Consolas" panose="020B0609020204030204" pitchFamily="49" charset="0"/>
              </a:rPr>
              <a:t>)</a:t>
            </a:r>
            <a:endParaRPr lang="en-US" sz="1100" b="1" dirty="0">
              <a:solidFill>
                <a:srgbClr val="080808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886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9625BE-D98B-3A04-6620-F3EB0413A5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9399"/>
          <a:stretch>
            <a:fillRect/>
          </a:stretch>
        </p:blipFill>
        <p:spPr>
          <a:xfrm>
            <a:off x="6381541" y="0"/>
            <a:ext cx="5810459" cy="14127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7763D8-B406-5C46-45E6-48FAA8A7C0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1021"/>
          <a:stretch>
            <a:fillRect/>
          </a:stretch>
        </p:blipFill>
        <p:spPr>
          <a:xfrm>
            <a:off x="6381541" y="1412789"/>
            <a:ext cx="5810459" cy="13015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96ACF6-07DA-EB98-38DF-56AF46446C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538" t="19579" r="876" b="19640"/>
          <a:stretch>
            <a:fillRect/>
          </a:stretch>
        </p:blipFill>
        <p:spPr>
          <a:xfrm>
            <a:off x="87068" y="514866"/>
            <a:ext cx="6294473" cy="49303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FA6CFD5-0E65-E022-F6A6-1A208B804023}"/>
              </a:ext>
            </a:extLst>
          </p:cNvPr>
          <p:cNvSpPr/>
          <p:nvPr/>
        </p:nvSpPr>
        <p:spPr>
          <a:xfrm>
            <a:off x="4250724" y="354227"/>
            <a:ext cx="2047103" cy="395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B378F1-4E15-5724-34B8-5CBF72F58698}"/>
              </a:ext>
            </a:extLst>
          </p:cNvPr>
          <p:cNvSpPr/>
          <p:nvPr/>
        </p:nvSpPr>
        <p:spPr>
          <a:xfrm>
            <a:off x="176169" y="295529"/>
            <a:ext cx="6205372" cy="622271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55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238970-87B6-D967-621E-DB18696C7A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0B6F88-1DB3-4EEF-1F69-8614443477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9399"/>
          <a:stretch>
            <a:fillRect/>
          </a:stretch>
        </p:blipFill>
        <p:spPr>
          <a:xfrm>
            <a:off x="6381541" y="0"/>
            <a:ext cx="5810459" cy="14127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AB5709-ED92-C8B7-33C5-9AC2441023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1021"/>
          <a:stretch>
            <a:fillRect/>
          </a:stretch>
        </p:blipFill>
        <p:spPr>
          <a:xfrm>
            <a:off x="6381541" y="1412789"/>
            <a:ext cx="5810459" cy="13015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F8FC1F-FAAC-7474-5732-A65DC93685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538" t="19579" r="876" b="19640"/>
          <a:stretch>
            <a:fillRect/>
          </a:stretch>
        </p:blipFill>
        <p:spPr>
          <a:xfrm>
            <a:off x="87068" y="514866"/>
            <a:ext cx="6294473" cy="49303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CF3DE5-A639-9CFC-499F-2FE29D2641A4}"/>
              </a:ext>
            </a:extLst>
          </p:cNvPr>
          <p:cNvSpPr/>
          <p:nvPr/>
        </p:nvSpPr>
        <p:spPr>
          <a:xfrm>
            <a:off x="4250724" y="354227"/>
            <a:ext cx="2047103" cy="395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94FFEA-B4FF-FEF8-32CA-A8F80E5EA3FC}"/>
              </a:ext>
            </a:extLst>
          </p:cNvPr>
          <p:cNvSpPr/>
          <p:nvPr/>
        </p:nvSpPr>
        <p:spPr>
          <a:xfrm>
            <a:off x="176169" y="295529"/>
            <a:ext cx="6205372" cy="6222717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9BFB6D-FD91-D75A-4275-E4FF256A18F4}"/>
              </a:ext>
            </a:extLst>
          </p:cNvPr>
          <p:cNvSpPr txBox="1"/>
          <p:nvPr/>
        </p:nvSpPr>
        <p:spPr>
          <a:xfrm>
            <a:off x="1196021" y="2179907"/>
            <a:ext cx="7228279" cy="276999"/>
          </a:xfrm>
          <a:prstGeom prst="rect">
            <a:avLst/>
          </a:prstGeom>
          <a:solidFill>
            <a:srgbClr val="EAF3F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067D17"/>
                </a:solidFill>
                <a:effectLst/>
                <a:latin typeface="Consolas" panose="020B0609020204030204" pitchFamily="49" charset="0"/>
              </a:rPr>
              <a:t>"INSERT INTO landmark (name, location, category, year, price) VALUES (?,?,?,?,?)"</a:t>
            </a:r>
            <a:endParaRPr lang="en-US" sz="1200" b="1" dirty="0">
              <a:solidFill>
                <a:srgbClr val="080808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E910E8-C737-B31E-82EA-DF52A30533E3}"/>
              </a:ext>
            </a:extLst>
          </p:cNvPr>
          <p:cNvSpPr txBox="1"/>
          <p:nvPr/>
        </p:nvSpPr>
        <p:spPr>
          <a:xfrm>
            <a:off x="384629" y="3495059"/>
            <a:ext cx="4641536" cy="276999"/>
          </a:xfrm>
          <a:prstGeom prst="rect">
            <a:avLst/>
          </a:prstGeom>
          <a:solidFill>
            <a:srgbClr val="EAF3FA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cursor.executemany(</a:t>
            </a:r>
            <a:r>
              <a:rPr lang="en-US" sz="1200" b="1" dirty="0" err="1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insert_sql</a:t>
            </a:r>
            <a:r>
              <a:rPr lang="en-US" sz="1200" b="1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landmarks_list</a:t>
            </a:r>
            <a:r>
              <a:rPr lang="en-US" sz="1200" dirty="0">
                <a:solidFill>
                  <a:srgbClr val="080808"/>
                </a:solidFill>
                <a:effectLst/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40878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423</Words>
  <Application>Microsoft Office PowerPoint</Application>
  <PresentationFormat>Widescreen</PresentationFormat>
  <Paragraphs>40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Aptos Display</vt:lpstr>
      <vt:lpstr>Arial</vt:lpstr>
      <vt:lpstr>Consolas</vt:lpstr>
      <vt:lpstr>JetBrains Mono</vt:lpstr>
      <vt:lpstr>Office Theme</vt:lpstr>
      <vt:lpstr>حلقة نقاشية حل أوراق عمل 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Mohammed Al-Adeelah</dc:creator>
  <cp:lastModifiedBy>محمد سمير عبدالله العديله</cp:lastModifiedBy>
  <cp:revision>6</cp:revision>
  <dcterms:created xsi:type="dcterms:W3CDTF">2025-09-22T05:00:27Z</dcterms:created>
  <dcterms:modified xsi:type="dcterms:W3CDTF">2025-10-01T23:46:07Z</dcterms:modified>
</cp:coreProperties>
</file>